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16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ido Bocci" userId="bb4acd9d-ff44-4b75-aca2-cb939e1ed571" providerId="ADAL" clId="{24289B70-D365-47F3-817A-91DB39808E4D}"/>
    <pc:docChg chg="modSld">
      <pc:chgData name="Guido Bocci" userId="bb4acd9d-ff44-4b75-aca2-cb939e1ed571" providerId="ADAL" clId="{24289B70-D365-47F3-817A-91DB39808E4D}" dt="2022-11-15T09:52:48.333" v="5" actId="20577"/>
      <pc:docMkLst>
        <pc:docMk/>
      </pc:docMkLst>
      <pc:sldChg chg="modSp mod">
        <pc:chgData name="Guido Bocci" userId="bb4acd9d-ff44-4b75-aca2-cb939e1ed571" providerId="ADAL" clId="{24289B70-D365-47F3-817A-91DB39808E4D}" dt="2022-11-15T09:52:48.333" v="5" actId="20577"/>
        <pc:sldMkLst>
          <pc:docMk/>
          <pc:sldMk cId="3621572571" sldId="256"/>
        </pc:sldMkLst>
        <pc:spChg chg="mod">
          <ac:chgData name="Guido Bocci" userId="bb4acd9d-ff44-4b75-aca2-cb939e1ed571" providerId="ADAL" clId="{24289B70-D365-47F3-817A-91DB39808E4D}" dt="2022-11-15T09:52:48.333" v="5" actId="20577"/>
          <ac:spMkLst>
            <pc:docMk/>
            <pc:sldMk cId="3621572571" sldId="256"/>
            <ac:spMk id="6" creationId="{DC402AE5-1F11-DE25-8C0C-3AFEC3421C3B}"/>
          </ac:spMkLst>
        </pc:spChg>
      </pc:sldChg>
      <pc:sldChg chg="modSp mod">
        <pc:chgData name="Guido Bocci" userId="bb4acd9d-ff44-4b75-aca2-cb939e1ed571" providerId="ADAL" clId="{24289B70-D365-47F3-817A-91DB39808E4D}" dt="2022-11-15T09:52:40.174" v="3" actId="20577"/>
        <pc:sldMkLst>
          <pc:docMk/>
          <pc:sldMk cId="1610641613" sldId="257"/>
        </pc:sldMkLst>
        <pc:spChg chg="mod">
          <ac:chgData name="Guido Bocci" userId="bb4acd9d-ff44-4b75-aca2-cb939e1ed571" providerId="ADAL" clId="{24289B70-D365-47F3-817A-91DB39808E4D}" dt="2022-11-15T09:52:35.055" v="1" actId="20577"/>
          <ac:spMkLst>
            <pc:docMk/>
            <pc:sldMk cId="1610641613" sldId="257"/>
            <ac:spMk id="7" creationId="{F3058B5E-C3D7-4A6E-7241-560EB907C6AC}"/>
          </ac:spMkLst>
        </pc:spChg>
        <pc:spChg chg="mod">
          <ac:chgData name="Guido Bocci" userId="bb4acd9d-ff44-4b75-aca2-cb939e1ed571" providerId="ADAL" clId="{24289B70-D365-47F3-817A-91DB39808E4D}" dt="2022-11-15T09:52:40.174" v="3" actId="20577"/>
          <ac:spMkLst>
            <pc:docMk/>
            <pc:sldMk cId="1610641613" sldId="257"/>
            <ac:spMk id="10" creationId="{21633AF2-31D4-EAE0-9E07-C764A1EB0A0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4503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1518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2707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1436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1025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3626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2830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988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0848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2130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3608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46B77-8FBC-463C-8AE0-E89024E97974}" type="datetimeFigureOut">
              <a:rPr lang="it-IT" smtClean="0"/>
              <a:t>15/11/2022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1D05C-7B34-492C-9801-94BF4C550CA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6851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>
            <a:extLst>
              <a:ext uri="{FF2B5EF4-FFF2-40B4-BE49-F238E27FC236}">
                <a16:creationId xmlns:a16="http://schemas.microsoft.com/office/drawing/2014/main" id="{F3058B5E-C3D7-4A6E-7241-560EB907C6AC}"/>
              </a:ext>
            </a:extLst>
          </p:cNvPr>
          <p:cNvSpPr txBox="1"/>
          <p:nvPr/>
        </p:nvSpPr>
        <p:spPr>
          <a:xfrm>
            <a:off x="432880" y="4473857"/>
            <a:ext cx="599224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000" b="1" dirty="0"/>
              <a:t>Supplementary figure 1s.</a:t>
            </a:r>
            <a:r>
              <a:rPr lang="en-US" sz="1000" dirty="0"/>
              <a:t> DEVEC schedule. ETO: etoposide; CTX: cyclophosphamide; VNR: vinorelbine; PDN: prednisolone; *during the first induction cycle, Prednisolone is administered every day for the first seven days. Rituximab is administered in CD20+ patients on days: 8; 15; 22 of cycle 1 and on days 1; 8 and 15 of cycle 2.</a:t>
            </a:r>
          </a:p>
        </p:txBody>
      </p:sp>
      <p:graphicFrame>
        <p:nvGraphicFramePr>
          <p:cNvPr id="8" name="Object 2">
            <a:extLst>
              <a:ext uri="{FF2B5EF4-FFF2-40B4-BE49-F238E27FC236}">
                <a16:creationId xmlns:a16="http://schemas.microsoft.com/office/drawing/2014/main" id="{5DA72ADC-8181-01A0-105F-766802B70C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703321"/>
              </p:ext>
            </p:extLst>
          </p:nvPr>
        </p:nvGraphicFramePr>
        <p:xfrm>
          <a:off x="1506283" y="5548048"/>
          <a:ext cx="3845016" cy="2130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5" r:id="rId2" imgW="5497200" imgH="3044880" progId="Prism5.Document">
                  <p:embed/>
                </p:oleObj>
              </mc:Choice>
              <mc:Fallback>
                <p:oleObj name="Prism 5" r:id="rId2" imgW="5497200" imgH="3044880" progId="Prism5.Document">
                  <p:embed/>
                  <p:pic>
                    <p:nvPicPr>
                      <p:cNvPr id="8" name="Object 2">
                        <a:extLst>
                          <a:ext uri="{FF2B5EF4-FFF2-40B4-BE49-F238E27FC236}">
                            <a16:creationId xmlns:a16="http://schemas.microsoft.com/office/drawing/2014/main" id="{5DA72ADC-8181-01A0-105F-766802B70C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6283" y="5548048"/>
                        <a:ext cx="3845016" cy="21301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1633AF2-31D4-EAE0-9E07-C764A1EB0A01}"/>
              </a:ext>
            </a:extLst>
          </p:cNvPr>
          <p:cNvSpPr txBox="1"/>
          <p:nvPr/>
        </p:nvSpPr>
        <p:spPr>
          <a:xfrm>
            <a:off x="478878" y="7920867"/>
            <a:ext cx="58998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000" b="1" dirty="0" err="1"/>
              <a:t>Supplementary</a:t>
            </a:r>
            <a:r>
              <a:rPr lang="it-IT" sz="1000" b="1" dirty="0"/>
              <a:t> figure 2s. </a:t>
            </a:r>
            <a:r>
              <a:rPr lang="en-GB" sz="1000" dirty="0" err="1">
                <a:solidFill>
                  <a:srgbClr val="000000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Isobologram</a:t>
            </a:r>
            <a:r>
              <a:rPr lang="en-GB" sz="1000" dirty="0">
                <a:solidFill>
                  <a:srgbClr val="000000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analysis of OCI-LY3 cell growth inhibition by the concomitant combination of metronomic vinorelbine (VNR) and etoposide (ETO). The IC95 values of each drug are plotted on the axes; the solid line represents the addictive effect, while the point (indicated by the red circle) reporting the concentrations of VNR and ETO resulting in 95% growth inhibition of the combination is plotted on the left of the connecting line, indicating synergism.</a:t>
            </a:r>
            <a:endParaRPr lang="it-IT" sz="1000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F27140DE-D1AD-4B3F-3EF5-0645FD4312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4" r="31106" b="13262"/>
          <a:stretch/>
        </p:blipFill>
        <p:spPr>
          <a:xfrm>
            <a:off x="702823" y="223101"/>
            <a:ext cx="5452353" cy="421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41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DA5A3F3E-E9D6-2B3D-F871-C826435C03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353364"/>
              </p:ext>
            </p:extLst>
          </p:nvPr>
        </p:nvGraphicFramePr>
        <p:xfrm>
          <a:off x="1979433" y="2665379"/>
          <a:ext cx="3001129" cy="28265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8353">
                  <a:extLst>
                    <a:ext uri="{9D8B030D-6E8A-4147-A177-3AD203B41FA5}">
                      <a16:colId xmlns:a16="http://schemas.microsoft.com/office/drawing/2014/main" val="621281585"/>
                    </a:ext>
                  </a:extLst>
                </a:gridCol>
                <a:gridCol w="2382776">
                  <a:extLst>
                    <a:ext uri="{9D8B030D-6E8A-4147-A177-3AD203B41FA5}">
                      <a16:colId xmlns:a16="http://schemas.microsoft.com/office/drawing/2014/main" val="9591200"/>
                    </a:ext>
                  </a:extLst>
                </a:gridCol>
              </a:tblGrid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CODE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>
                          <a:effectLst/>
                        </a:rPr>
                        <a:t>Cause of death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2714297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10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 err="1">
                          <a:effectLst/>
                        </a:rPr>
                        <a:t>cardiac</a:t>
                      </a:r>
                      <a:r>
                        <a:rPr lang="it-IT" sz="1100" dirty="0">
                          <a:effectLst/>
                        </a:rPr>
                        <a:t> </a:t>
                      </a:r>
                      <a:r>
                        <a:rPr lang="it-IT" sz="1100" dirty="0" err="1">
                          <a:effectLst/>
                        </a:rPr>
                        <a:t>failure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1928551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11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Multi-organ failure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3098480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23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Stroke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0527755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27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Progression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61066119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31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Flare up of  BPCO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5187212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43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Unknown (not progression)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56278192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44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Stroke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0182874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47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Multi-organ failure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4091135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52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Progression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5621107"/>
                  </a:ext>
                </a:extLst>
              </a:tr>
              <a:tr h="1916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63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Progression in the CNS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3905143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64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Progression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2844705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65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 err="1">
                          <a:effectLst/>
                        </a:rPr>
                        <a:t>Multi-organ</a:t>
                      </a:r>
                      <a:r>
                        <a:rPr lang="it-IT" sz="1100" dirty="0">
                          <a:effectLst/>
                        </a:rPr>
                        <a:t> </a:t>
                      </a:r>
                      <a:r>
                        <a:rPr lang="it-IT" sz="1100" dirty="0" err="1">
                          <a:effectLst/>
                        </a:rPr>
                        <a:t>failure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68459236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66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Cardiac failure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0054806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73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Progression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968817"/>
                  </a:ext>
                </a:extLst>
              </a:tr>
              <a:tr h="1756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>
                          <a:effectLst/>
                        </a:rPr>
                        <a:t>76</a:t>
                      </a:r>
                      <a:endParaRPr lang="it-IT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100" dirty="0" err="1">
                          <a:effectLst/>
                        </a:rPr>
                        <a:t>Progression</a:t>
                      </a:r>
                      <a:endParaRPr lang="it-IT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0414313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DC402AE5-1F11-DE25-8C0C-3AFEC3421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983" y="2113500"/>
            <a:ext cx="31225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it-IT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Supplementary Table 1s:</a:t>
            </a:r>
            <a:r>
              <a:rPr kumimoji="0" lang="en-GB" altLang="it-IT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causes of death of 15 patients treated with R-DEVEC</a:t>
            </a:r>
            <a:endParaRPr kumimoji="0" lang="it-IT" altLang="it-IT" sz="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215725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218</Words>
  <Application>Microsoft Office PowerPoint</Application>
  <PresentationFormat>Presentazione su schermo (4:3)</PresentationFormat>
  <Paragraphs>35</Paragraphs>
  <Slides>2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Tema di Office</vt:lpstr>
      <vt:lpstr>Prism 5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Guido Bocci</dc:creator>
  <cp:lastModifiedBy>Guido Bocci</cp:lastModifiedBy>
  <cp:revision>1</cp:revision>
  <dcterms:created xsi:type="dcterms:W3CDTF">2022-11-07T12:03:31Z</dcterms:created>
  <dcterms:modified xsi:type="dcterms:W3CDTF">2022-11-15T09:52:54Z</dcterms:modified>
</cp:coreProperties>
</file>